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orient="horz" pos="278">
          <p15:clr>
            <a:srgbClr val="A4A3A4"/>
          </p15:clr>
        </p15:guide>
        <p15:guide id="6" orient="horz" pos="4020">
          <p15:clr>
            <a:srgbClr val="A4A3A4"/>
          </p15:clr>
        </p15:guide>
        <p15:guide id="7" pos="2639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hXEUfwo92jaz4hWq2MDT3Qgr/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378"/>
        <p:guide pos="302"/>
        <p:guide pos="278" orient="horz"/>
        <p:guide pos="4020" orient="horz"/>
        <p:guide pos="26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MontserratSemiBold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3fbce1b3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b3fbce1b3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3fbce1b3c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b3fbce1b3c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3fbce1b3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b3fbce1b3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3fbce1b3c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b3fbce1b3c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>
            <p:ph idx="2" type="pic"/>
          </p:nvPr>
        </p:nvSpPr>
        <p:spPr>
          <a:xfrm>
            <a:off x="4189413" y="0"/>
            <a:ext cx="800258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>
            <p:ph idx="2" type="pic"/>
          </p:nvPr>
        </p:nvSpPr>
        <p:spPr>
          <a:xfrm>
            <a:off x="6896100" y="0"/>
            <a:ext cx="52959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/>
          <p:nvPr>
            <p:ph idx="2" type="pic"/>
          </p:nvPr>
        </p:nvSpPr>
        <p:spPr>
          <a:xfrm>
            <a:off x="0" y="1"/>
            <a:ext cx="12192000" cy="4229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/>
          <p:nvPr>
            <p:ph idx="2" type="pic"/>
          </p:nvPr>
        </p:nvSpPr>
        <p:spPr>
          <a:xfrm>
            <a:off x="6224588" y="595312"/>
            <a:ext cx="5395912" cy="5667375"/>
          </a:xfrm>
          <a:prstGeom prst="roundRect">
            <a:avLst>
              <a:gd fmla="val 1536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/>
          <p:nvPr>
            <p:ph idx="2" type="pic"/>
          </p:nvPr>
        </p:nvSpPr>
        <p:spPr>
          <a:xfrm>
            <a:off x="0" y="0"/>
            <a:ext cx="49006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/>
          <p:nvPr>
            <p:ph idx="2" type="pic"/>
          </p:nvPr>
        </p:nvSpPr>
        <p:spPr>
          <a:xfrm>
            <a:off x="8204451" y="2273300"/>
            <a:ext cx="3508124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" name="Google Shape;42;p27"/>
          <p:cNvSpPr/>
          <p:nvPr>
            <p:ph idx="3" type="pic"/>
          </p:nvPr>
        </p:nvSpPr>
        <p:spPr>
          <a:xfrm>
            <a:off x="477837" y="2273300"/>
            <a:ext cx="3484563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" name="Google Shape;43;p27"/>
          <p:cNvSpPr/>
          <p:nvPr>
            <p:ph idx="4" type="pic"/>
          </p:nvPr>
        </p:nvSpPr>
        <p:spPr>
          <a:xfrm>
            <a:off x="4341813" y="2281238"/>
            <a:ext cx="3506787" cy="31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/>
          <p:nvPr>
            <p:ph idx="2" type="pic"/>
          </p:nvPr>
        </p:nvSpPr>
        <p:spPr>
          <a:xfrm>
            <a:off x="166688" y="174625"/>
            <a:ext cx="3839730" cy="3119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28"/>
          <p:cNvSpPr/>
          <p:nvPr>
            <p:ph idx="3" type="pic"/>
          </p:nvPr>
        </p:nvSpPr>
        <p:spPr>
          <a:xfrm>
            <a:off x="4171950" y="174625"/>
            <a:ext cx="3848100" cy="3119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" name="Google Shape;47;p28"/>
          <p:cNvSpPr/>
          <p:nvPr>
            <p:ph idx="4" type="pic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/>
          <p:nvPr>
            <p:ph idx="2" type="pic"/>
          </p:nvPr>
        </p:nvSpPr>
        <p:spPr>
          <a:xfrm>
            <a:off x="14287" y="0"/>
            <a:ext cx="46085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0" name="Google Shape;50;p29"/>
          <p:cNvSpPr/>
          <p:nvPr>
            <p:ph idx="3" type="pic"/>
          </p:nvPr>
        </p:nvSpPr>
        <p:spPr>
          <a:xfrm>
            <a:off x="5259388" y="3524250"/>
            <a:ext cx="3100388" cy="2295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1" name="Google Shape;51;p29"/>
          <p:cNvSpPr/>
          <p:nvPr>
            <p:ph idx="4" type="pic"/>
          </p:nvPr>
        </p:nvSpPr>
        <p:spPr>
          <a:xfrm>
            <a:off x="8570913" y="3524250"/>
            <a:ext cx="3100388" cy="2295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/>
          <p:nvPr>
            <p:ph idx="2" type="pic"/>
          </p:nvPr>
        </p:nvSpPr>
        <p:spPr>
          <a:xfrm>
            <a:off x="496888" y="590550"/>
            <a:ext cx="2506662" cy="5676900"/>
          </a:xfrm>
          <a:prstGeom prst="roundRect">
            <a:avLst>
              <a:gd fmla="val 1744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54" name="Google Shape;54;p30"/>
          <p:cNvSpPr/>
          <p:nvPr>
            <p:ph idx="3" type="pic"/>
          </p:nvPr>
        </p:nvSpPr>
        <p:spPr>
          <a:xfrm>
            <a:off x="3117850" y="590550"/>
            <a:ext cx="2506662" cy="5676900"/>
          </a:xfrm>
          <a:prstGeom prst="roundRect">
            <a:avLst>
              <a:gd fmla="val 1744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55" name="Google Shape;55;p30"/>
          <p:cNvSpPr/>
          <p:nvPr>
            <p:ph idx="4" type="pic"/>
          </p:nvPr>
        </p:nvSpPr>
        <p:spPr>
          <a:xfrm>
            <a:off x="5734050" y="590550"/>
            <a:ext cx="2486025" cy="5676900"/>
          </a:xfrm>
          <a:prstGeom prst="roundRect">
            <a:avLst>
              <a:gd fmla="val 1620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>
            <p:ph idx="2" type="pic"/>
          </p:nvPr>
        </p:nvSpPr>
        <p:spPr>
          <a:xfrm>
            <a:off x="479425" y="3429000"/>
            <a:ext cx="5616575" cy="2952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" name="Google Shape;58;p31"/>
          <p:cNvSpPr/>
          <p:nvPr>
            <p:ph idx="3" type="pic"/>
          </p:nvPr>
        </p:nvSpPr>
        <p:spPr>
          <a:xfrm>
            <a:off x="6096000" y="512763"/>
            <a:ext cx="5616575" cy="29162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/>
          <p:nvPr>
            <p:ph idx="2" type="pic"/>
          </p:nvPr>
        </p:nvSpPr>
        <p:spPr>
          <a:xfrm>
            <a:off x="8250238" y="10886"/>
            <a:ext cx="3941762" cy="684711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" name="Google Shape;14;p14"/>
          <p:cNvSpPr/>
          <p:nvPr>
            <p:ph idx="3" type="pic"/>
          </p:nvPr>
        </p:nvSpPr>
        <p:spPr>
          <a:xfrm>
            <a:off x="7150100" y="1057275"/>
            <a:ext cx="2651125" cy="47593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/>
          <p:nvPr>
            <p:ph idx="2" type="pic"/>
          </p:nvPr>
        </p:nvSpPr>
        <p:spPr>
          <a:xfrm>
            <a:off x="479425" y="2070100"/>
            <a:ext cx="3479800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1" name="Google Shape;61;p32"/>
          <p:cNvSpPr/>
          <p:nvPr>
            <p:ph idx="3" type="pic"/>
          </p:nvPr>
        </p:nvSpPr>
        <p:spPr>
          <a:xfrm>
            <a:off x="4362450" y="2070100"/>
            <a:ext cx="3489325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2" name="Google Shape;62;p32"/>
          <p:cNvSpPr/>
          <p:nvPr>
            <p:ph idx="4" type="pic"/>
          </p:nvPr>
        </p:nvSpPr>
        <p:spPr>
          <a:xfrm>
            <a:off x="8223250" y="2070100"/>
            <a:ext cx="3489325" cy="24574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/>
          <p:nvPr>
            <p:ph idx="2" type="pic"/>
          </p:nvPr>
        </p:nvSpPr>
        <p:spPr>
          <a:xfrm>
            <a:off x="6884988" y="0"/>
            <a:ext cx="428307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/>
          <p:nvPr>
            <p:ph idx="2" type="pic"/>
          </p:nvPr>
        </p:nvSpPr>
        <p:spPr>
          <a:xfrm>
            <a:off x="477838" y="714375"/>
            <a:ext cx="3260725" cy="4708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" name="Google Shape;67;p34"/>
          <p:cNvSpPr/>
          <p:nvPr>
            <p:ph idx="3" type="pic"/>
          </p:nvPr>
        </p:nvSpPr>
        <p:spPr>
          <a:xfrm>
            <a:off x="3922713" y="714375"/>
            <a:ext cx="3260725" cy="47085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/>
          <p:nvPr>
            <p:ph idx="2" type="pic"/>
          </p:nvPr>
        </p:nvSpPr>
        <p:spPr>
          <a:xfrm>
            <a:off x="479425" y="0"/>
            <a:ext cx="5943600" cy="435451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/>
          <p:nvPr>
            <p:ph idx="2" type="pic"/>
          </p:nvPr>
        </p:nvSpPr>
        <p:spPr>
          <a:xfrm>
            <a:off x="3798887" y="2043113"/>
            <a:ext cx="4625975" cy="29638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/>
          <p:nvPr>
            <p:ph idx="2" type="pic"/>
          </p:nvPr>
        </p:nvSpPr>
        <p:spPr>
          <a:xfrm>
            <a:off x="4065588" y="2584451"/>
            <a:ext cx="4067175" cy="221138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>
            <p:ph idx="2" type="pic"/>
          </p:nvPr>
        </p:nvSpPr>
        <p:spPr>
          <a:xfrm>
            <a:off x="301625" y="334963"/>
            <a:ext cx="4270375" cy="62404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>
            <p:ph idx="2" type="pic"/>
          </p:nvPr>
        </p:nvSpPr>
        <p:spPr>
          <a:xfrm>
            <a:off x="479425" y="806450"/>
            <a:ext cx="2690813" cy="25733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" name="Google Shape;19;p16"/>
          <p:cNvSpPr/>
          <p:nvPr>
            <p:ph idx="3" type="pic"/>
          </p:nvPr>
        </p:nvSpPr>
        <p:spPr>
          <a:xfrm>
            <a:off x="479425" y="3478212"/>
            <a:ext cx="2690813" cy="25733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" name="Google Shape;20;p16"/>
          <p:cNvSpPr/>
          <p:nvPr>
            <p:ph idx="4" type="pic"/>
          </p:nvPr>
        </p:nvSpPr>
        <p:spPr>
          <a:xfrm>
            <a:off x="3249613" y="806450"/>
            <a:ext cx="2987674" cy="52450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>
            <p:ph idx="2" type="pic"/>
          </p:nvPr>
        </p:nvSpPr>
        <p:spPr>
          <a:xfrm>
            <a:off x="0" y="0"/>
            <a:ext cx="379095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7531100" y="1304925"/>
            <a:ext cx="2846388" cy="5946775"/>
          </a:xfrm>
          <a:prstGeom prst="roundRect">
            <a:avLst>
              <a:gd fmla="val 12194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/>
          <p:nvPr>
            <p:ph idx="2" type="pic"/>
          </p:nvPr>
        </p:nvSpPr>
        <p:spPr>
          <a:xfrm>
            <a:off x="8445500" y="1038225"/>
            <a:ext cx="2366963" cy="5033963"/>
          </a:xfrm>
          <a:prstGeom prst="roundRect">
            <a:avLst>
              <a:gd fmla="val 12755" name="adj"/>
            </a:avLst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/>
          <p:nvPr>
            <p:ph idx="2" type="pic"/>
          </p:nvPr>
        </p:nvSpPr>
        <p:spPr>
          <a:xfrm>
            <a:off x="0" y="0"/>
            <a:ext cx="12192000" cy="471011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http://www.jambojet.com/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2293200" y="0"/>
            <a:ext cx="989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0" y="0"/>
            <a:ext cx="98988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A20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 amt="23000"/>
          </a:blip>
          <a:srcRect b="16488" l="14594" r="18393" t="34983"/>
          <a:stretch/>
        </p:blipFill>
        <p:spPr>
          <a:xfrm>
            <a:off x="-24162" y="0"/>
            <a:ext cx="9784776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678835" y="4241413"/>
            <a:ext cx="6199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By: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Mwenda Mugambi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Frank Kiptoo</a:t>
            </a:r>
            <a:r>
              <a:rPr b="0" i="0" lang="en-US" sz="17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7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Yvonne Kamari</a:t>
            </a:r>
            <a:r>
              <a:rPr b="1" i="0" lang="en-US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Julliet Iswana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Sylvester Magunda </a:t>
            </a:r>
            <a:r>
              <a:rPr b="1" i="0" lang="en-US" sz="17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7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Trevor Mwangi</a:t>
            </a:r>
            <a:endParaRPr b="0" i="0" sz="17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596210" y="2860725"/>
            <a:ext cx="5908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FDD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Traffic Prediction </a:t>
            </a:r>
            <a:endParaRPr b="0" i="0" sz="3600" u="none" cap="none" strike="noStrike">
              <a:solidFill>
                <a:srgbClr val="FFDD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FDD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Enhanced Revenue.</a:t>
            </a:r>
            <a:endParaRPr b="0" i="0" sz="3600" u="none" cap="none" strike="noStrike">
              <a:solidFill>
                <a:srgbClr val="FFDD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4">
            <a:alphaModFix/>
          </a:blip>
          <a:srcRect b="17720" l="0" r="0" t="17721"/>
          <a:stretch/>
        </p:blipFill>
        <p:spPr>
          <a:xfrm>
            <a:off x="1700634" y="1338525"/>
            <a:ext cx="3501900" cy="95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"/>
          <p:cNvCxnSpPr/>
          <p:nvPr/>
        </p:nvCxnSpPr>
        <p:spPr>
          <a:xfrm>
            <a:off x="678835" y="4062125"/>
            <a:ext cx="5545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 b="10580" l="-2466" r="11109" t="10580"/>
          <a:stretch/>
        </p:blipFill>
        <p:spPr>
          <a:xfrm>
            <a:off x="5969725" y="-1065475"/>
            <a:ext cx="5398149" cy="7923476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st="266700">
              <a:srgbClr val="000000">
                <a:alpha val="20784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b3fbce1b3c_0_27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b3fbce1b3c_0_27"/>
          <p:cNvSpPr/>
          <p:nvPr/>
        </p:nvSpPr>
        <p:spPr>
          <a:xfrm>
            <a:off x="0" y="-103500"/>
            <a:ext cx="2899500" cy="69615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b3fbce1b3c_0_27"/>
          <p:cNvSpPr txBox="1"/>
          <p:nvPr/>
        </p:nvSpPr>
        <p:spPr>
          <a:xfrm>
            <a:off x="3129256" y="581775"/>
            <a:ext cx="479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 i="0" sz="36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2b3fbce1b3c_0_27"/>
          <p:cNvSpPr txBox="1"/>
          <p:nvPr/>
        </p:nvSpPr>
        <p:spPr>
          <a:xfrm>
            <a:off x="3231131" y="1416525"/>
            <a:ext cx="8604000" cy="4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 Facebook Prophet Model for Forecasting: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the Facebook Prophet model for accurate web traffic predictions.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forecasts to identify peak traffic periods for dynamic ad placement and pricing.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 Marketing and Communication Strategy: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 marketing with Jambojet's event calendar, focusing on peak travel times and holidays.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 campaigns in advance to build anticipation.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social media and email marketing for promoting deals during low seasons.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 Promotion and Event-Driven Marketing: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Coordinate ad campaigns with peak travel periods and promotional events.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Partner with tourism boards and travel agencies for joint promotions.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real-time marketing strategies during high traffic periods.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 Segmentation and Targeted Advertising: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Analyze different user segments for tailored advertising.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Offer personalized promotions, like targeting international travelers during winter.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b3fbce1b3c_0_27"/>
          <p:cNvPicPr preferRelativeResize="0"/>
          <p:nvPr/>
        </p:nvPicPr>
        <p:blipFill rotWithShape="1">
          <a:blip r:embed="rId4">
            <a:alphaModFix amt="46000"/>
          </a:blip>
          <a:srcRect b="0" l="0" r="26702" t="19211"/>
          <a:stretch/>
        </p:blipFill>
        <p:spPr>
          <a:xfrm>
            <a:off x="0" y="-103500"/>
            <a:ext cx="2899499" cy="6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b3fbce1b3c_0_122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b3fbce1b3c_0_122"/>
          <p:cNvSpPr/>
          <p:nvPr/>
        </p:nvSpPr>
        <p:spPr>
          <a:xfrm>
            <a:off x="0" y="-103500"/>
            <a:ext cx="2899500" cy="69615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b3fbce1b3c_0_122"/>
          <p:cNvSpPr txBox="1"/>
          <p:nvPr/>
        </p:nvSpPr>
        <p:spPr>
          <a:xfrm>
            <a:off x="3427689" y="723175"/>
            <a:ext cx="4798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5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Cont..</a:t>
            </a:r>
            <a:endParaRPr b="1" i="0" sz="35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2b3fbce1b3c_0_122"/>
          <p:cNvSpPr txBox="1"/>
          <p:nvPr/>
        </p:nvSpPr>
        <p:spPr>
          <a:xfrm>
            <a:off x="3371814" y="1601513"/>
            <a:ext cx="8397900" cy="4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  Dynamic Ad Space Pricing: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Adopt a dynamic pricing strategy based on seasonality trends.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  Advertiser Dashboard and Real-Time Insights: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Introduce a dashboard for real-time ad performance and web traffic insights.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Allow advertisers to adjust campaigns based on data-driven insights.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  Enhancing User Experience: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Optimize the website for peak traffic times to prevent slowdowns.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Incorporate user feedback for continual improvement.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  Response to External Factors: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Monitor external factors impacting web traffic.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contingency plans for unexpected travel pattern changes due to global events.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b3fbce1b3c_0_122"/>
          <p:cNvPicPr preferRelativeResize="0"/>
          <p:nvPr/>
        </p:nvPicPr>
        <p:blipFill rotWithShape="1">
          <a:blip r:embed="rId4">
            <a:alphaModFix amt="42000"/>
          </a:blip>
          <a:srcRect b="0" l="7902" r="0" t="0"/>
          <a:stretch/>
        </p:blipFill>
        <p:spPr>
          <a:xfrm>
            <a:off x="1" y="-51750"/>
            <a:ext cx="28994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/>
          <p:nvPr/>
        </p:nvSpPr>
        <p:spPr>
          <a:xfrm>
            <a:off x="-36150" y="0"/>
            <a:ext cx="12264300" cy="6858000"/>
          </a:xfrm>
          <a:prstGeom prst="rect">
            <a:avLst/>
          </a:prstGeom>
          <a:solidFill>
            <a:srgbClr val="AA20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 amt="40000"/>
          </a:blip>
          <a:srcRect b="17076" l="8917" r="7589" t="34396"/>
          <a:stretch/>
        </p:blipFill>
        <p:spPr>
          <a:xfrm flipH="1"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1199456" y="2497976"/>
            <a:ext cx="97932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</a:t>
            </a:r>
            <a:r>
              <a:rPr b="0" i="0" lang="en-US" sz="11500" u="none" cap="none" strike="noStrike">
                <a:solidFill>
                  <a:srgbClr val="FFDD00"/>
                </a:solidFill>
                <a:latin typeface="Poppins"/>
                <a:ea typeface="Poppins"/>
                <a:cs typeface="Poppins"/>
                <a:sym typeface="Poppins"/>
              </a:rPr>
              <a:t>YOU</a:t>
            </a:r>
            <a:endParaRPr b="0" i="0" sz="1400" u="none" cap="none" strike="noStrike">
              <a:solidFill>
                <a:srgbClr val="FFD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479400" y="6027150"/>
            <a:ext cx="11233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By: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Mwenda Mugambi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Frank Kiptoo</a:t>
            </a:r>
            <a:r>
              <a:rPr b="0" i="0" lang="en-US" sz="16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600" u="none" cap="none" strike="noStrike">
                <a:solidFill>
                  <a:srgbClr val="FFD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Yvonne Kamari</a:t>
            </a:r>
            <a:r>
              <a:rPr b="1" i="0" lang="en-US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Julliet Iswana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Sylvester Magunda </a:t>
            </a:r>
            <a:r>
              <a:rPr b="1" i="0" lang="en-US" sz="1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0" i="0" lang="en-US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Trevor Mwangi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1" name="Google Shape;181;p11"/>
          <p:cNvCxnSpPr/>
          <p:nvPr/>
        </p:nvCxnSpPr>
        <p:spPr>
          <a:xfrm>
            <a:off x="2194900" y="4451900"/>
            <a:ext cx="7992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107437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9772500" y="0"/>
            <a:ext cx="24195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010500" y="1262025"/>
            <a:ext cx="67260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Business Overview</a:t>
            </a:r>
            <a:endParaRPr b="1" i="0" sz="36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US" sz="2200">
                <a:solidFill>
                  <a:srgbClr val="AA208E"/>
                </a:solidFill>
                <a:latin typeface="Montserrat"/>
                <a:ea typeface="Montserrat"/>
                <a:cs typeface="Montserrat"/>
                <a:sym typeface="Montserrat"/>
              </a:rPr>
              <a:t>Leading Low-Cost Airline in East Africa.</a:t>
            </a:r>
            <a:endParaRPr b="1" sz="3400">
              <a:solidFill>
                <a:srgbClr val="AA208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64225" y="2525550"/>
            <a:ext cx="72504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Strength: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Preferred choice for cost-conscious travelers, emphasizing in the East African region.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Position: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Dominant player in the aviation industry, known for budget-friendly and reliable air travel. with a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 Share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8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54+%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domestic air travel.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Diversification: Launched advertising product in 2018,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leveraging their high-traffic website to boost revenue and advertiser satisfaction.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349" l="28582" r="7331" t="-350"/>
          <a:stretch/>
        </p:blipFill>
        <p:spPr>
          <a:xfrm>
            <a:off x="8050925" y="272425"/>
            <a:ext cx="3854147" cy="63131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0860000" dist="9525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25" y="2620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4873625" y="652898"/>
            <a:ext cx="615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and Project Objectives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873625" y="2050675"/>
            <a:ext cx="67731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Jambojet seeks to maximize revenue and improve advertiser satisfaction by optimizing ad spaces.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project focuses on revolutionizing ad placement through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Advanced Time Series Forecasting.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approach will enhance Jambojet's platform competitiveness and contribute to the broader industry's shift towards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 online advertising solutions.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5689" r="5689" t="13224"/>
          <a:stretch/>
        </p:blipFill>
        <p:spPr>
          <a:xfrm>
            <a:off x="-138575" y="-125450"/>
            <a:ext cx="4754002" cy="69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25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1297550" y="1102575"/>
            <a:ext cx="930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and</a:t>
            </a:r>
            <a:r>
              <a:rPr b="1" lang="en-US" sz="36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1189050" y="2046800"/>
            <a:ext cx="99441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dataset used simulates the web traffic behaviors of websites such as </a:t>
            </a:r>
            <a:r>
              <a:rPr i="0" lang="en-US" sz="1800" u="sng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www.jambojet.com</a:t>
            </a:r>
            <a:r>
              <a:rPr i="0" lang="en-US" sz="18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time series data can be scrapped from </a:t>
            </a: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Analytics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considers their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marketing campaigns, travel restrictions, 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 other industry factors that may influence web traffic.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consists of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users 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('Simulated_Users')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 users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('Simulated_New_Users') per day, sourced from Google Analytics.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captures daily fluctuations in user engagement, essential for precise forecasting and ad optimization.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3600" y="4768100"/>
            <a:ext cx="3068975" cy="1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 amt="24000"/>
          </a:blip>
          <a:srcRect b="6447" l="-877" r="0" t="8380"/>
          <a:stretch/>
        </p:blipFill>
        <p:spPr>
          <a:xfrm>
            <a:off x="-53712" y="0"/>
            <a:ext cx="122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0" y="0"/>
            <a:ext cx="2419500" cy="6858000"/>
          </a:xfrm>
          <a:prstGeom prst="rect">
            <a:avLst/>
          </a:prstGeom>
          <a:solidFill>
            <a:srgbClr val="DF00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5897703" y="1914026"/>
            <a:ext cx="55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Success Criteria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5595750" y="2761050"/>
            <a:ext cx="62034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Root Mean Squared Error (RMSE)</a:t>
            </a:r>
            <a:r>
              <a:rPr i="0" lang="en-U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is used to evaluate the accuracy of our time series forecasting models, specifically focusing on predicting daily total users.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39639" r="15876" t="4278"/>
          <a:stretch/>
        </p:blipFill>
        <p:spPr>
          <a:xfrm>
            <a:off x="301625" y="441325"/>
            <a:ext cx="4270377" cy="61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5">
            <a:alphaModFix/>
          </a:blip>
          <a:srcRect b="0" l="39459" r="7439" t="0"/>
          <a:stretch/>
        </p:blipFill>
        <p:spPr>
          <a:xfrm>
            <a:off x="301625" y="441325"/>
            <a:ext cx="4886748" cy="61240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180000" dist="12382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326148" y="188525"/>
            <a:ext cx="55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Baseline Model</a:t>
            </a:r>
            <a:endParaRPr b="1" i="0" sz="3000" u="none" cap="none" strike="noStrike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6" y="959200"/>
            <a:ext cx="8400350" cy="5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9420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 txBox="1"/>
          <p:nvPr/>
        </p:nvSpPr>
        <p:spPr>
          <a:xfrm>
            <a:off x="9004800" y="2377050"/>
            <a:ext cx="31149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Arima</a:t>
            </a: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Model: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0.5976628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DD00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is relatively low, but not the lowest among the models presented.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3fbce1b3c_0_45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g2b3fbce1b3c_0_45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9420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b3fbce1b3c_0_45"/>
          <p:cNvSpPr txBox="1"/>
          <p:nvPr/>
        </p:nvSpPr>
        <p:spPr>
          <a:xfrm>
            <a:off x="9004800" y="2026350"/>
            <a:ext cx="31149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Sarima</a:t>
            </a: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Model: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</a:t>
            </a: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0.327229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model is a SARIMA model, which extends ARIMA by adding seasonal components.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for this model is lower suggesting that the model is a good fit to the data.</a:t>
            </a:r>
            <a:endParaRPr/>
          </a:p>
        </p:txBody>
      </p:sp>
      <p:pic>
        <p:nvPicPr>
          <p:cNvPr id="137" name="Google Shape;137;g2b3fbce1b3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991575"/>
            <a:ext cx="8481374" cy="4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b3fbce1b3c_0_45"/>
          <p:cNvSpPr txBox="1"/>
          <p:nvPr/>
        </p:nvSpPr>
        <p:spPr>
          <a:xfrm>
            <a:off x="530050" y="228350"/>
            <a:ext cx="508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Model 4</a:t>
            </a:r>
            <a:endParaRPr b="1" sz="3000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3fbce1b3c_0_53"/>
          <p:cNvSpPr txBox="1"/>
          <p:nvPr/>
        </p:nvSpPr>
        <p:spPr>
          <a:xfrm>
            <a:off x="768600" y="6169150"/>
            <a:ext cx="469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g2b3fbce1b3c_0_53"/>
          <p:cNvSpPr/>
          <p:nvPr/>
        </p:nvSpPr>
        <p:spPr>
          <a:xfrm>
            <a:off x="8768250" y="-3850"/>
            <a:ext cx="3588000" cy="6947700"/>
          </a:xfrm>
          <a:prstGeom prst="rect">
            <a:avLst/>
          </a:prstGeom>
          <a:solidFill>
            <a:srgbClr val="DF006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b3fbce1b3c_0_53"/>
          <p:cNvSpPr txBox="1"/>
          <p:nvPr/>
        </p:nvSpPr>
        <p:spPr>
          <a:xfrm>
            <a:off x="9110725" y="2418050"/>
            <a:ext cx="31149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Facebook Prophet:</a:t>
            </a:r>
            <a:endParaRPr sz="2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RMSE: </a:t>
            </a:r>
            <a:r>
              <a:rPr lang="en-US" sz="2500">
                <a:solidFill>
                  <a:srgbClr val="FFD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0.2965632</a:t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D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a an open-source forecasting tool developed by </a:t>
            </a:r>
            <a:r>
              <a:rPr b="1"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Facebook's Core Data Science team.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RMSE is the lowest of the other models suggesting that it had the  best fit to the data.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2b3fbce1b3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0" y="964050"/>
            <a:ext cx="8463451" cy="492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b3fbce1b3c_0_53"/>
          <p:cNvSpPr txBox="1"/>
          <p:nvPr/>
        </p:nvSpPr>
        <p:spPr>
          <a:xfrm>
            <a:off x="479425" y="276775"/>
            <a:ext cx="492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</a:t>
            </a:r>
            <a:r>
              <a:rPr b="1" lang="en-US" sz="3000">
                <a:solidFill>
                  <a:srgbClr val="DF006E"/>
                </a:solidFill>
                <a:latin typeface="Montserrat"/>
                <a:ea typeface="Montserrat"/>
                <a:cs typeface="Montserrat"/>
                <a:sym typeface="Montserrat"/>
              </a:rPr>
              <a:t> Model</a:t>
            </a:r>
            <a:endParaRPr b="1" sz="3000">
              <a:solidFill>
                <a:srgbClr val="DF00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006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-6075" y="6112075"/>
            <a:ext cx="12272700" cy="791100"/>
          </a:xfrm>
          <a:prstGeom prst="rect">
            <a:avLst/>
          </a:prstGeom>
          <a:solidFill>
            <a:srgbClr val="FF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 txBox="1"/>
          <p:nvPr/>
        </p:nvSpPr>
        <p:spPr>
          <a:xfrm>
            <a:off x="479425" y="302725"/>
            <a:ext cx="37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3600" u="none" cap="none" strike="noStrike">
                <a:solidFill>
                  <a:srgbClr val="FFDD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i="0" sz="3600" u="none" cap="none" strike="noStrike">
              <a:solidFill>
                <a:srgbClr val="FF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385325" y="1304925"/>
            <a:ext cx="11327400" cy="4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conclusion, the evaluation of the different time series models applied to the dataset provides valuable insights into their performance.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Char char="●"/>
            </a:pP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While the PMDARIMA model (Model 3) offers a competitive RMSE close to that of SARIMA,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its advantage lies in the automatic selection of model parameters, showcasing the effectiveness of the pmdarima package. </a:t>
            </a: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ARIMA models (Models 1 and 2)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also provide reasonable predictive capabilities, with Model 2, incorporating differencing, outperforming Model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Char char="●"/>
            </a:pP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Considering the RMSE values, the </a:t>
            </a: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Facebook Prophet model (Model 5) 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stands out as the most accurate among the evaluated models. </a:t>
            </a:r>
            <a:r>
              <a:rPr b="1"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Its lower RMSE suggests that Prophet is well-suited</a:t>
            </a:r>
            <a:r>
              <a:rPr lang="en-US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forecasting the simulated user data in this particular scenario. It outperforms the traditional ARIMA and SARIMA models, as well as the auto_arima approach.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